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21"/>
  </p:notesMasterIdLst>
  <p:sldIdLst>
    <p:sldId id="346" r:id="rId3"/>
    <p:sldId id="524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32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484" r:id="rId2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1327" autoAdjust="0"/>
  </p:normalViewPr>
  <p:slideViewPr>
    <p:cSldViewPr snapToGrid="0" snapToObjects="1">
      <p:cViewPr varScale="1">
        <p:scale>
          <a:sx n="94" d="100"/>
          <a:sy n="94" d="100"/>
        </p:scale>
        <p:origin x="116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18-3-2018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905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18-Mar-18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18-Mar-18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18-Mar-18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18-Mar-18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soaringwebshopportal-a516817.apaas.us2.oracleclou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Managing dependencies on JET Composite Components at design | build | deploy | run | request time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nl-NL" sz="2800" b="0" dirty="0" smtClean="0">
                <a:solidFill>
                  <a:srgbClr val="FF0000"/>
                </a:solidFill>
              </a:rPr>
              <a:t>Oracle JET </a:t>
            </a:r>
            <a:r>
              <a:rPr lang="nl-NL" sz="2800" b="0" dirty="0" err="1" smtClean="0">
                <a:solidFill>
                  <a:srgbClr val="FF0000"/>
                </a:solidFill>
              </a:rPr>
              <a:t>Composite</a:t>
            </a:r>
            <a:r>
              <a:rPr lang="nl-NL" sz="2800" b="0" dirty="0" smtClean="0">
                <a:solidFill>
                  <a:srgbClr val="FF0000"/>
                </a:solidFill>
              </a:rPr>
              <a:t> </a:t>
            </a:r>
            <a:r>
              <a:rPr lang="nl-NL" sz="2800" b="0" dirty="0" err="1" smtClean="0">
                <a:solidFill>
                  <a:srgbClr val="FF0000"/>
                </a:solidFill>
              </a:rPr>
              <a:t>Components</a:t>
            </a:r>
            <a:r>
              <a:rPr lang="nl-NL" sz="2800" b="0" dirty="0" smtClean="0">
                <a:solidFill>
                  <a:srgbClr val="FF0000"/>
                </a:solidFill>
              </a:rPr>
              <a:t> Manager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Spring 2018</a:t>
            </a:r>
            <a:endParaRPr lang="nl-NL" sz="13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004073"/>
            <a:ext cx="4420288" cy="20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country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8" y="936000"/>
            <a:ext cx="6830770" cy="38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details for newly selected country are shown in an IFRAME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885631"/>
            <a:ext cx="7085057" cy="38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sources of the input-country component were updated and pushed to the GitHub repository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new version has a new text for the hover message for the globe icon</a:t>
            </a:r>
          </a:p>
          <a:p>
            <a:pPr lvl="1"/>
            <a:r>
              <a:rPr lang="en-US" dirty="0" smtClean="0"/>
              <a:t>Note: currently these sources are not live anywhere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9" y="1514261"/>
            <a:ext cx="7717331" cy="32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changes in JET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79" y="936000"/>
            <a:ext cx="5804807" cy="38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 the JET Composite Component in the live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sending a GET request to the endpoint /update/input-country</a:t>
            </a:r>
            <a:br>
              <a:rPr lang="en-US" dirty="0" smtClean="0"/>
            </a:br>
            <a:r>
              <a:rPr lang="en-US" dirty="0" smtClean="0"/>
              <a:t>is the JET application instructed to refresh the composite component from the GitHub source defined in jet-</a:t>
            </a:r>
            <a:r>
              <a:rPr lang="en-US" dirty="0" err="1" smtClean="0"/>
              <a:t>composites.json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98" y="1932712"/>
            <a:ext cx="5279593" cy="14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 logging for update of JET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1" y="1199029"/>
            <a:ext cx="8165276" cy="33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redeploying the application – the new version of the JET Composite Component is live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85" y="936000"/>
            <a:ext cx="6224717" cy="39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redeploying the application – the new version of the JET Composite Component is live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After: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5" y="875034"/>
            <a:ext cx="6977734" cy="157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56" y="3182574"/>
            <a:ext cx="6990101" cy="14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4963065" y="1955056"/>
            <a:ext cx="1588737" cy="135729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JET Composite Components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8000" y="5893906"/>
            <a:ext cx="3240000" cy="108000"/>
          </a:xfrm>
        </p:spPr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0000" y="589390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698082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48" y="3510641"/>
            <a:ext cx="147796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Design/Install time</a:t>
            </a:r>
            <a:endParaRPr lang="nl-NL" sz="1300" b="1" dirty="0" err="1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426190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16150" y="3510641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Build time</a:t>
            </a:r>
            <a:endParaRPr lang="nl-NL" sz="1300" b="1" dirty="0" err="1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137967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1726" y="3510641"/>
            <a:ext cx="13465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Deployment time</a:t>
            </a:r>
            <a:endParaRPr lang="nl-NL" sz="1300" b="1" dirty="0" err="1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3956" y="3463299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38681" y="3510641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Run time</a:t>
            </a:r>
            <a:endParaRPr lang="nl-NL" sz="1300" b="1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7367846" y="3510641"/>
            <a:ext cx="10499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Request time</a:t>
            </a:r>
            <a:endParaRPr lang="nl-NL" sz="1300" b="1" dirty="0" err="1" smtClean="0"/>
          </a:p>
        </p:txBody>
      </p:sp>
      <p:sp>
        <p:nvSpPr>
          <p:cNvPr id="17" name="Rectangle 16"/>
          <p:cNvSpPr/>
          <p:nvPr/>
        </p:nvSpPr>
        <p:spPr>
          <a:xfrm>
            <a:off x="3117457" y="859277"/>
            <a:ext cx="2757186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/>
          <p:cNvSpPr txBox="1"/>
          <p:nvPr/>
        </p:nvSpPr>
        <p:spPr>
          <a:xfrm>
            <a:off x="3120836" y="1765498"/>
            <a:ext cx="14298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jet-</a:t>
            </a:r>
            <a:r>
              <a:rPr lang="en-US" sz="1300" dirty="0" err="1" smtClean="0"/>
              <a:t>composites.json</a:t>
            </a:r>
            <a:endParaRPr lang="nl-NL" sz="13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3177957" y="892468"/>
            <a:ext cx="2600071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Name</a:t>
            </a:r>
          </a:p>
          <a:p>
            <a:r>
              <a:rPr lang="en-US" sz="1100" dirty="0" smtClean="0"/>
              <a:t>Version (min/max)</a:t>
            </a:r>
          </a:p>
          <a:p>
            <a:r>
              <a:rPr lang="en-US" sz="1100" dirty="0" err="1" smtClean="0"/>
              <a:t>Git</a:t>
            </a:r>
            <a:r>
              <a:rPr lang="en-US" sz="1100" dirty="0" smtClean="0"/>
              <a:t> tag/commit/branch</a:t>
            </a:r>
          </a:p>
          <a:p>
            <a:r>
              <a:rPr lang="en-US" sz="1100" dirty="0" smtClean="0"/>
              <a:t>URL (zip, </a:t>
            </a:r>
            <a:r>
              <a:rPr lang="en-US" sz="1100" dirty="0" err="1" smtClean="0"/>
              <a:t>Git</a:t>
            </a:r>
            <a:r>
              <a:rPr lang="en-US" sz="1100" dirty="0" smtClean="0"/>
              <a:t> Repo, Live JET app)</a:t>
            </a:r>
          </a:p>
          <a:p>
            <a:r>
              <a:rPr lang="en-US" sz="1100" dirty="0" smtClean="0"/>
              <a:t>Phase (design, build, deploy, run, request</a:t>
            </a:r>
            <a:endParaRPr lang="nl-NL" sz="1100" dirty="0" err="1" smtClean="0"/>
          </a:p>
        </p:txBody>
      </p:sp>
      <p:pic>
        <p:nvPicPr>
          <p:cNvPr id="20" name="Picture 6" descr="Image result for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62" y="2105977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2281805" y="2318335"/>
            <a:ext cx="1879133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  <a:p>
            <a:pPr algn="ctr"/>
            <a:r>
              <a:rPr lang="en-US" sz="1100" dirty="0" smtClean="0"/>
              <a:t>(JET Composite </a:t>
            </a:r>
            <a:r>
              <a:rPr lang="en-US" sz="1100" dirty="0" smtClean="0"/>
              <a:t>Component </a:t>
            </a:r>
            <a:r>
              <a:rPr lang="en-US" sz="1100" dirty="0" smtClean="0"/>
              <a:t>Manager CLI)</a:t>
            </a:r>
            <a:endParaRPr lang="nl-NL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71450" y="3908988"/>
            <a:ext cx="13737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Use </a:t>
            </a:r>
            <a:r>
              <a:rPr lang="en-US" sz="1300" dirty="0" err="1" smtClean="0"/>
              <a:t>jccm</a:t>
            </a:r>
            <a:r>
              <a:rPr lang="en-US" sz="1300" dirty="0" smtClean="0"/>
              <a:t> install to</a:t>
            </a:r>
            <a:br>
              <a:rPr lang="en-US" sz="1300" dirty="0" smtClean="0"/>
            </a:br>
            <a:r>
              <a:rPr lang="en-US" sz="1300" dirty="0" smtClean="0"/>
              <a:t>fetch composite </a:t>
            </a:r>
            <a:br>
              <a:rPr lang="en-US" sz="1300" dirty="0" smtClean="0"/>
            </a:br>
            <a:r>
              <a:rPr lang="en-US" sz="1300" dirty="0" smtClean="0"/>
              <a:t>components and </a:t>
            </a:r>
            <a:br>
              <a:rPr lang="en-US" sz="1300" dirty="0" smtClean="0"/>
            </a:br>
            <a:r>
              <a:rPr lang="en-US" sz="1300" dirty="0" smtClean="0"/>
              <a:t>save in application</a:t>
            </a:r>
            <a:endParaRPr lang="nl-NL" sz="13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25092" y="3908988"/>
            <a:ext cx="1561325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Before/ at the start of</a:t>
            </a:r>
            <a:br>
              <a:rPr lang="en-US" sz="1300" dirty="0" smtClean="0"/>
            </a:br>
            <a:r>
              <a:rPr lang="en-US" sz="1300" dirty="0" err="1" smtClean="0"/>
              <a:t>ojet</a:t>
            </a:r>
            <a:r>
              <a:rPr lang="en-US" sz="1300" dirty="0" smtClean="0"/>
              <a:t> build, use </a:t>
            </a:r>
            <a:r>
              <a:rPr lang="en-US" sz="1300" dirty="0" err="1" smtClean="0"/>
              <a:t>jccm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to add in Composite</a:t>
            </a:r>
            <a:br>
              <a:rPr lang="en-US" sz="1300" dirty="0" smtClean="0"/>
            </a:br>
            <a:r>
              <a:rPr lang="en-US" sz="1300" dirty="0" smtClean="0"/>
              <a:t>Components</a:t>
            </a:r>
            <a:endParaRPr lang="nl-NL" sz="13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574795" y="3908988"/>
            <a:ext cx="14938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After launching node, fetch composite components and write to local file system before starting to serve JET application</a:t>
            </a:r>
            <a:endParaRPr lang="nl-NL" sz="11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5227781" y="3908988"/>
            <a:ext cx="186834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Manual, scheduled or </a:t>
            </a:r>
            <a:r>
              <a:rPr lang="en-US" sz="1100" dirty="0" err="1" smtClean="0"/>
              <a:t>WebHook</a:t>
            </a:r>
            <a:r>
              <a:rPr lang="en-US" sz="1100" dirty="0" smtClean="0"/>
              <a:t> trigger (e.g. from </a:t>
            </a:r>
            <a:r>
              <a:rPr lang="en-US" sz="1100" dirty="0" err="1" smtClean="0"/>
              <a:t>Git</a:t>
            </a:r>
            <a:r>
              <a:rPr lang="en-US" sz="1100" dirty="0" smtClean="0"/>
              <a:t>) to (re-)fetch the source of the composite component and write to local file system</a:t>
            </a:r>
            <a:endParaRPr lang="nl-NL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365606" y="3908988"/>
            <a:ext cx="186834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Any request for artefacts of the JET Composite Component is redirected – </a:t>
            </a:r>
            <a:r>
              <a:rPr lang="en-US" sz="1100" dirty="0"/>
              <a:t>t</a:t>
            </a:r>
            <a:r>
              <a:rPr lang="en-US" sz="1100" dirty="0" smtClean="0"/>
              <a:t>he artefact is fetched live from a specified location</a:t>
            </a:r>
            <a:br>
              <a:rPr lang="en-US" sz="1100" dirty="0" smtClean="0"/>
            </a:br>
            <a:r>
              <a:rPr lang="en-US" sz="1100" dirty="0" smtClean="0"/>
              <a:t>(possibly with caching)</a:t>
            </a:r>
            <a:endParaRPr lang="nl-NL" sz="1100" dirty="0" err="1" smtClean="0"/>
          </a:p>
        </p:txBody>
      </p:sp>
      <p:sp>
        <p:nvSpPr>
          <p:cNvPr id="27" name="Rectangular Callout 26"/>
          <p:cNvSpPr/>
          <p:nvPr/>
        </p:nvSpPr>
        <p:spPr>
          <a:xfrm>
            <a:off x="6165908" y="206672"/>
            <a:ext cx="2258092" cy="685796"/>
          </a:xfrm>
          <a:prstGeom prst="wedgeRectCallout">
            <a:avLst>
              <a:gd name="adj1" fmla="val -69546"/>
              <a:gd name="adj2" fmla="val 620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Box 27"/>
          <p:cNvSpPr txBox="1"/>
          <p:nvPr/>
        </p:nvSpPr>
        <p:spPr>
          <a:xfrm>
            <a:off x="6204940" y="219426"/>
            <a:ext cx="2219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Meta data file describing JET Composite Components used in a JET application and to be managed by </a:t>
            </a:r>
            <a:r>
              <a:rPr lang="en-US" sz="1000" dirty="0" err="1" smtClean="0"/>
              <a:t>jccm</a:t>
            </a:r>
            <a:r>
              <a:rPr lang="en-US" sz="1000" dirty="0" smtClean="0"/>
              <a:t>. Located in </a:t>
            </a:r>
            <a:r>
              <a:rPr lang="en-US" sz="1000" dirty="0" err="1" smtClean="0"/>
              <a:t>src</a:t>
            </a:r>
            <a:r>
              <a:rPr lang="en-US" sz="1000" dirty="0" smtClean="0"/>
              <a:t>/</a:t>
            </a:r>
            <a:r>
              <a:rPr lang="en-US" sz="1000" dirty="0" err="1" smtClean="0"/>
              <a:t>js</a:t>
            </a:r>
            <a:r>
              <a:rPr lang="en-US" sz="1000" dirty="0" smtClean="0"/>
              <a:t>/jet-composites</a:t>
            </a:r>
            <a:endParaRPr lang="nl-NL" sz="1000" dirty="0" err="1" smtClean="0"/>
          </a:p>
        </p:txBody>
      </p:sp>
      <p:sp>
        <p:nvSpPr>
          <p:cNvPr id="29" name="Rectangular Callout 28"/>
          <p:cNvSpPr/>
          <p:nvPr/>
        </p:nvSpPr>
        <p:spPr>
          <a:xfrm>
            <a:off x="33392" y="1456238"/>
            <a:ext cx="1976340" cy="1238579"/>
          </a:xfrm>
          <a:prstGeom prst="wedgeRectCallout">
            <a:avLst>
              <a:gd name="adj1" fmla="val 75973"/>
              <a:gd name="adj2" fmla="val 3425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29"/>
          <p:cNvSpPr txBox="1"/>
          <p:nvPr/>
        </p:nvSpPr>
        <p:spPr>
          <a:xfrm>
            <a:off x="109439" y="1478721"/>
            <a:ext cx="176606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Command Line Interface that is run for a specific phase (install, build, deploy, run, request) reads jet-</a:t>
            </a:r>
            <a:r>
              <a:rPr lang="en-US" sz="1000" dirty="0" err="1" smtClean="0"/>
              <a:t>composites.json</a:t>
            </a:r>
            <a:r>
              <a:rPr lang="en-US" sz="1000" dirty="0" smtClean="0"/>
              <a:t> and fetches JET-Composites as required – storing them in /</a:t>
            </a:r>
            <a:r>
              <a:rPr lang="en-US" sz="1000" dirty="0" err="1" smtClean="0"/>
              <a:t>src</a:t>
            </a:r>
            <a:r>
              <a:rPr lang="en-US" sz="1000" dirty="0" smtClean="0"/>
              <a:t>/</a:t>
            </a:r>
            <a:r>
              <a:rPr lang="en-US" sz="1000" dirty="0" err="1" smtClean="0"/>
              <a:t>js</a:t>
            </a:r>
            <a:r>
              <a:rPr lang="en-US" sz="1000" dirty="0" smtClean="0"/>
              <a:t>/jet-composites/&lt;name of component&gt;</a:t>
            </a:r>
            <a:endParaRPr lang="nl-NL" sz="1000" dirty="0" err="1" smtClean="0"/>
          </a:p>
        </p:txBody>
      </p:sp>
      <p:sp>
        <p:nvSpPr>
          <p:cNvPr id="32" name="Rectangular Callout 31"/>
          <p:cNvSpPr/>
          <p:nvPr/>
        </p:nvSpPr>
        <p:spPr>
          <a:xfrm>
            <a:off x="6763693" y="1869634"/>
            <a:ext cx="2139357" cy="1179608"/>
          </a:xfrm>
          <a:prstGeom prst="wedgeRectCallout">
            <a:avLst>
              <a:gd name="adj1" fmla="val -70804"/>
              <a:gd name="adj2" fmla="val 177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6864907" y="1917283"/>
            <a:ext cx="19689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Locations from where JET Composites can be retrieved:</a:t>
            </a:r>
            <a:br>
              <a:rPr lang="en-US" sz="1000" dirty="0" smtClean="0"/>
            </a:br>
            <a:r>
              <a:rPr lang="en-US" sz="1000" dirty="0" smtClean="0"/>
              <a:t>- </a:t>
            </a:r>
            <a:r>
              <a:rPr lang="en-US" sz="1000" dirty="0" err="1" smtClean="0"/>
              <a:t>Git</a:t>
            </a:r>
            <a:r>
              <a:rPr lang="en-US" sz="1000" dirty="0" smtClean="0"/>
              <a:t> (</a:t>
            </a:r>
            <a:r>
              <a:rPr lang="en-US" sz="1000" dirty="0" err="1" smtClean="0"/>
              <a:t>incl</a:t>
            </a:r>
            <a:r>
              <a:rPr lang="en-US" sz="1000" dirty="0" smtClean="0"/>
              <a:t> GitHub and </a:t>
            </a:r>
            <a:r>
              <a:rPr lang="en-US" sz="1000" dirty="0" err="1" smtClean="0"/>
              <a:t>BitBucket</a:t>
            </a:r>
            <a:r>
              <a:rPr lang="en-US" sz="1000" dirty="0" smtClean="0"/>
              <a:t>)</a:t>
            </a:r>
            <a:br>
              <a:rPr lang="en-US" sz="1000" dirty="0" smtClean="0"/>
            </a:br>
            <a:r>
              <a:rPr lang="en-US" sz="1000" dirty="0" smtClean="0"/>
              <a:t>- the JET Composite Components showroom </a:t>
            </a:r>
          </a:p>
          <a:p>
            <a:r>
              <a:rPr lang="en-US" sz="1000" dirty="0" smtClean="0"/>
              <a:t>- Live JET Application</a:t>
            </a:r>
          </a:p>
          <a:p>
            <a:r>
              <a:rPr lang="en-US" sz="1000" dirty="0" smtClean="0"/>
              <a:t>- A zip-file at a URL</a:t>
            </a:r>
            <a:endParaRPr lang="nl-NL" sz="1000" dirty="0" err="1" smtClean="0"/>
          </a:p>
        </p:txBody>
      </p:sp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67" y="2725130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itbuck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72" y="2055524"/>
            <a:ext cx="334042" cy="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47" y="2617053"/>
            <a:ext cx="595269" cy="5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2516697" y="1347366"/>
            <a:ext cx="650575" cy="1051885"/>
          </a:xfrm>
          <a:custGeom>
            <a:avLst/>
            <a:gdLst>
              <a:gd name="connsiteX0" fmla="*/ 0 w 650575"/>
              <a:gd name="connsiteY0" fmla="*/ 1051885 h 1051885"/>
              <a:gd name="connsiteX1" fmla="*/ 637564 w 650575"/>
              <a:gd name="connsiteY1" fmla="*/ 3262 h 1051885"/>
              <a:gd name="connsiteX2" fmla="*/ 427839 w 650575"/>
              <a:gd name="connsiteY2" fmla="*/ 733104 h 1051885"/>
              <a:gd name="connsiteX3" fmla="*/ 411061 w 650575"/>
              <a:gd name="connsiteY3" fmla="*/ 1035107 h 105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75" h="1051885">
                <a:moveTo>
                  <a:pt x="0" y="1051885"/>
                </a:moveTo>
                <a:cubicBezTo>
                  <a:pt x="283129" y="554138"/>
                  <a:pt x="566258" y="56392"/>
                  <a:pt x="637564" y="3262"/>
                </a:cubicBezTo>
                <a:cubicBezTo>
                  <a:pt x="708871" y="-49868"/>
                  <a:pt x="465589" y="561130"/>
                  <a:pt x="427839" y="733104"/>
                </a:cubicBezTo>
                <a:cubicBezTo>
                  <a:pt x="390089" y="905078"/>
                  <a:pt x="400575" y="970092"/>
                  <a:pt x="411061" y="10351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36"/>
          <p:cNvSpPr/>
          <p:nvPr/>
        </p:nvSpPr>
        <p:spPr>
          <a:xfrm>
            <a:off x="4093828" y="2405421"/>
            <a:ext cx="955111" cy="572671"/>
          </a:xfrm>
          <a:custGeom>
            <a:avLst/>
            <a:gdLst>
              <a:gd name="connsiteX0" fmla="*/ 0 w 955111"/>
              <a:gd name="connsiteY0" fmla="*/ 287445 h 572671"/>
              <a:gd name="connsiteX1" fmla="*/ 662730 w 955111"/>
              <a:gd name="connsiteY1" fmla="*/ 35775 h 572671"/>
              <a:gd name="connsiteX2" fmla="*/ 939566 w 955111"/>
              <a:gd name="connsiteY2" fmla="*/ 35775 h 572671"/>
              <a:gd name="connsiteX3" fmla="*/ 822121 w 955111"/>
              <a:gd name="connsiteY3" fmla="*/ 354557 h 572671"/>
              <a:gd name="connsiteX4" fmla="*/ 16778 w 955111"/>
              <a:gd name="connsiteY4" fmla="*/ 572671 h 5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111" h="572671">
                <a:moveTo>
                  <a:pt x="0" y="287445"/>
                </a:moveTo>
                <a:cubicBezTo>
                  <a:pt x="253068" y="182582"/>
                  <a:pt x="506136" y="77720"/>
                  <a:pt x="662730" y="35775"/>
                </a:cubicBezTo>
                <a:cubicBezTo>
                  <a:pt x="819324" y="-6170"/>
                  <a:pt x="913001" y="-17355"/>
                  <a:pt x="939566" y="35775"/>
                </a:cubicBezTo>
                <a:cubicBezTo>
                  <a:pt x="966131" y="88905"/>
                  <a:pt x="975919" y="265074"/>
                  <a:pt x="822121" y="354557"/>
                </a:cubicBezTo>
                <a:cubicBezTo>
                  <a:pt x="668323" y="444040"/>
                  <a:pt x="342550" y="508355"/>
                  <a:pt x="16778" y="5726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31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446369" y="1728822"/>
            <a:ext cx="1588737" cy="135729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Referencing JET Composite Components</a:t>
            </a:r>
            <a:endParaRPr lang="nl-NL" dirty="0"/>
          </a:p>
        </p:txBody>
      </p:sp>
      <p:pic>
        <p:nvPicPr>
          <p:cNvPr id="20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66" y="1879743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4942995" y="2188022"/>
            <a:ext cx="1879133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  <a:p>
            <a:pPr algn="ctr"/>
            <a:r>
              <a:rPr lang="en-US" sz="1100" dirty="0" smtClean="0"/>
              <a:t>(JET </a:t>
            </a:r>
            <a:r>
              <a:rPr lang="en-US" sz="1100" smtClean="0"/>
              <a:t>Composite </a:t>
            </a:r>
            <a:r>
              <a:rPr lang="en-US" sz="1100" smtClean="0"/>
              <a:t>Component </a:t>
            </a:r>
            <a:r>
              <a:rPr lang="en-US" sz="1100" dirty="0" smtClean="0"/>
              <a:t>Manager CLI)</a:t>
            </a:r>
            <a:endParaRPr lang="nl-NL" sz="1100" dirty="0"/>
          </a:p>
        </p:txBody>
      </p:sp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71" y="2498896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itbuck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76" y="1829290"/>
            <a:ext cx="334042" cy="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51" y="2390819"/>
            <a:ext cx="595269" cy="5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 36"/>
          <p:cNvSpPr/>
          <p:nvPr/>
        </p:nvSpPr>
        <p:spPr>
          <a:xfrm>
            <a:off x="6755018" y="2275108"/>
            <a:ext cx="955111" cy="572671"/>
          </a:xfrm>
          <a:custGeom>
            <a:avLst/>
            <a:gdLst>
              <a:gd name="connsiteX0" fmla="*/ 0 w 955111"/>
              <a:gd name="connsiteY0" fmla="*/ 287445 h 572671"/>
              <a:gd name="connsiteX1" fmla="*/ 662730 w 955111"/>
              <a:gd name="connsiteY1" fmla="*/ 35775 h 572671"/>
              <a:gd name="connsiteX2" fmla="*/ 939566 w 955111"/>
              <a:gd name="connsiteY2" fmla="*/ 35775 h 572671"/>
              <a:gd name="connsiteX3" fmla="*/ 822121 w 955111"/>
              <a:gd name="connsiteY3" fmla="*/ 354557 h 572671"/>
              <a:gd name="connsiteX4" fmla="*/ 16778 w 955111"/>
              <a:gd name="connsiteY4" fmla="*/ 572671 h 5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111" h="572671">
                <a:moveTo>
                  <a:pt x="0" y="287445"/>
                </a:moveTo>
                <a:cubicBezTo>
                  <a:pt x="253068" y="182582"/>
                  <a:pt x="506136" y="77720"/>
                  <a:pt x="662730" y="35775"/>
                </a:cubicBezTo>
                <a:cubicBezTo>
                  <a:pt x="819324" y="-6170"/>
                  <a:pt x="913001" y="-17355"/>
                  <a:pt x="939566" y="35775"/>
                </a:cubicBezTo>
                <a:cubicBezTo>
                  <a:pt x="966131" y="88905"/>
                  <a:pt x="975919" y="265074"/>
                  <a:pt x="822121" y="354557"/>
                </a:cubicBezTo>
                <a:cubicBezTo>
                  <a:pt x="668323" y="444040"/>
                  <a:pt x="342550" y="508355"/>
                  <a:pt x="16778" y="5726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6" name="Picture 3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463" y="1056992"/>
            <a:ext cx="3024824" cy="183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118755" y="1341000"/>
            <a:ext cx="646543" cy="281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ounded Rectangle 37"/>
          <p:cNvSpPr/>
          <p:nvPr/>
        </p:nvSpPr>
        <p:spPr>
          <a:xfrm>
            <a:off x="3118755" y="1711990"/>
            <a:ext cx="646543" cy="2816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ounded Rectangle 38"/>
          <p:cNvSpPr/>
          <p:nvPr/>
        </p:nvSpPr>
        <p:spPr>
          <a:xfrm>
            <a:off x="3118755" y="2082980"/>
            <a:ext cx="646543" cy="2816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ounded Rectangle 39"/>
          <p:cNvSpPr/>
          <p:nvPr/>
        </p:nvSpPr>
        <p:spPr>
          <a:xfrm>
            <a:off x="3118755" y="2453970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3058255" y="3176074"/>
            <a:ext cx="2757186" cy="3325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TextBox 41"/>
          <p:cNvSpPr txBox="1"/>
          <p:nvPr/>
        </p:nvSpPr>
        <p:spPr>
          <a:xfrm>
            <a:off x="3004486" y="3512798"/>
            <a:ext cx="14298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jet-</a:t>
            </a:r>
            <a:r>
              <a:rPr lang="en-US" sz="1300" dirty="0" err="1" smtClean="0"/>
              <a:t>composites.json</a:t>
            </a:r>
            <a:endParaRPr lang="nl-NL" sz="1300" dirty="0" err="1" smtClean="0"/>
          </a:p>
        </p:txBody>
      </p:sp>
      <p:sp>
        <p:nvSpPr>
          <p:cNvPr id="44" name="Rectangle 43"/>
          <p:cNvSpPr/>
          <p:nvPr/>
        </p:nvSpPr>
        <p:spPr>
          <a:xfrm>
            <a:off x="134485" y="3900628"/>
            <a:ext cx="2031282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194985" y="3933819"/>
            <a:ext cx="1336904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Comp1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ersion :  &gt;= 1.2</a:t>
            </a:r>
          </a:p>
          <a:p>
            <a:r>
              <a:rPr lang="en-US" sz="1100" dirty="0" smtClean="0"/>
              <a:t>commit: &lt;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commit&gt;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</a:t>
            </a:r>
            <a:r>
              <a:rPr lang="en-US" sz="1100" dirty="0" err="1" smtClean="0"/>
              <a:t>github</a:t>
            </a:r>
            <a:r>
              <a:rPr lang="en-US" sz="1100" dirty="0" smtClean="0"/>
              <a:t> repo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design</a:t>
            </a:r>
            <a:endParaRPr lang="nl-NL" sz="1100" dirty="0" err="1" smtClean="0"/>
          </a:p>
        </p:txBody>
      </p:sp>
      <p:sp>
        <p:nvSpPr>
          <p:cNvPr id="46" name="Rounded Rectangle 45"/>
          <p:cNvSpPr/>
          <p:nvPr/>
        </p:nvSpPr>
        <p:spPr>
          <a:xfrm>
            <a:off x="1412399" y="3988174"/>
            <a:ext cx="646543" cy="281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/>
          <p:cNvSpPr/>
          <p:nvPr/>
        </p:nvSpPr>
        <p:spPr>
          <a:xfrm>
            <a:off x="3118755" y="3277499"/>
            <a:ext cx="263981" cy="13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ounded Rectangle 47"/>
          <p:cNvSpPr/>
          <p:nvPr/>
        </p:nvSpPr>
        <p:spPr>
          <a:xfrm>
            <a:off x="3501317" y="3277499"/>
            <a:ext cx="263981" cy="1351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ounded Rectangle 48"/>
          <p:cNvSpPr/>
          <p:nvPr/>
        </p:nvSpPr>
        <p:spPr>
          <a:xfrm>
            <a:off x="3883879" y="3277499"/>
            <a:ext cx="263981" cy="1351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/>
          <p:cNvSpPr/>
          <p:nvPr/>
        </p:nvSpPr>
        <p:spPr>
          <a:xfrm>
            <a:off x="4247303" y="3277499"/>
            <a:ext cx="263981" cy="1351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4615457" y="2890157"/>
            <a:ext cx="454564" cy="392421"/>
          </a:xfrm>
          <a:custGeom>
            <a:avLst/>
            <a:gdLst>
              <a:gd name="connsiteX0" fmla="*/ 421907 w 454564"/>
              <a:gd name="connsiteY0" fmla="*/ 0 h 392421"/>
              <a:gd name="connsiteX1" fmla="*/ 21857 w 454564"/>
              <a:gd name="connsiteY1" fmla="*/ 179614 h 392421"/>
              <a:gd name="connsiteX2" fmla="*/ 95336 w 454564"/>
              <a:gd name="connsiteY2" fmla="*/ 391886 h 392421"/>
              <a:gd name="connsiteX3" fmla="*/ 454564 w 454564"/>
              <a:gd name="connsiteY3" fmla="*/ 114300 h 39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564" h="392421">
                <a:moveTo>
                  <a:pt x="421907" y="0"/>
                </a:moveTo>
                <a:cubicBezTo>
                  <a:pt x="249096" y="57150"/>
                  <a:pt x="76285" y="114300"/>
                  <a:pt x="21857" y="179614"/>
                </a:cubicBezTo>
                <a:cubicBezTo>
                  <a:pt x="-32571" y="244928"/>
                  <a:pt x="23218" y="402772"/>
                  <a:pt x="95336" y="391886"/>
                </a:cubicBezTo>
                <a:cubicBezTo>
                  <a:pt x="167454" y="381000"/>
                  <a:pt x="311009" y="247650"/>
                  <a:pt x="454564" y="1143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Freeform 14"/>
          <p:cNvSpPr/>
          <p:nvPr/>
        </p:nvSpPr>
        <p:spPr>
          <a:xfrm>
            <a:off x="4220936" y="1625945"/>
            <a:ext cx="922564" cy="700876"/>
          </a:xfrm>
          <a:custGeom>
            <a:avLst/>
            <a:gdLst>
              <a:gd name="connsiteX0" fmla="*/ 922564 w 922564"/>
              <a:gd name="connsiteY0" fmla="*/ 700876 h 700876"/>
              <a:gd name="connsiteX1" fmla="*/ 742950 w 922564"/>
              <a:gd name="connsiteY1" fmla="*/ 72226 h 700876"/>
              <a:gd name="connsiteX2" fmla="*/ 0 w 922564"/>
              <a:gd name="connsiteY2" fmla="*/ 39569 h 7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564" h="700876">
                <a:moveTo>
                  <a:pt x="922564" y="700876"/>
                </a:moveTo>
                <a:cubicBezTo>
                  <a:pt x="909637" y="441660"/>
                  <a:pt x="896711" y="182444"/>
                  <a:pt x="742950" y="72226"/>
                </a:cubicBezTo>
                <a:cubicBezTo>
                  <a:pt x="589189" y="-37992"/>
                  <a:pt x="294594" y="788"/>
                  <a:pt x="0" y="3956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tangle 52"/>
          <p:cNvSpPr/>
          <p:nvPr/>
        </p:nvSpPr>
        <p:spPr>
          <a:xfrm>
            <a:off x="2428528" y="3905260"/>
            <a:ext cx="2031282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xtBox 53"/>
          <p:cNvSpPr txBox="1"/>
          <p:nvPr/>
        </p:nvSpPr>
        <p:spPr>
          <a:xfrm>
            <a:off x="2489028" y="3938451"/>
            <a:ext cx="108683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Comp2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ersion :  1.0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&lt;showroom&gt;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deploy</a:t>
            </a:r>
            <a:endParaRPr lang="nl-NL" sz="1100" dirty="0" err="1" smtClean="0"/>
          </a:p>
        </p:txBody>
      </p:sp>
      <p:sp>
        <p:nvSpPr>
          <p:cNvPr id="56" name="Rounded Rectangle 55"/>
          <p:cNvSpPr/>
          <p:nvPr/>
        </p:nvSpPr>
        <p:spPr>
          <a:xfrm>
            <a:off x="3701826" y="3968619"/>
            <a:ext cx="646543" cy="2816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4742651" y="3901193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xtBox 57"/>
          <p:cNvSpPr txBox="1"/>
          <p:nvPr/>
        </p:nvSpPr>
        <p:spPr>
          <a:xfrm>
            <a:off x="4803152" y="3934384"/>
            <a:ext cx="133530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Comp3 </a:t>
            </a:r>
          </a:p>
          <a:p>
            <a:r>
              <a:rPr lang="en-US" sz="1100" dirty="0" smtClean="0"/>
              <a:t>branch: master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</a:t>
            </a:r>
            <a:r>
              <a:rPr lang="en-US" sz="1100" dirty="0" err="1" smtClean="0"/>
              <a:t>github</a:t>
            </a:r>
            <a:r>
              <a:rPr lang="en-US" sz="1100" dirty="0" smtClean="0"/>
              <a:t> repo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runtime</a:t>
            </a:r>
            <a:endParaRPr lang="nl-NL" sz="1100" dirty="0" err="1" smtClean="0"/>
          </a:p>
        </p:txBody>
      </p:sp>
      <p:sp>
        <p:nvSpPr>
          <p:cNvPr id="59" name="Rounded Rectangle 58"/>
          <p:cNvSpPr/>
          <p:nvPr/>
        </p:nvSpPr>
        <p:spPr>
          <a:xfrm>
            <a:off x="5991452" y="3964552"/>
            <a:ext cx="646543" cy="2816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dk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012630" y="3909374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TextBox 60"/>
          <p:cNvSpPr txBox="1"/>
          <p:nvPr/>
        </p:nvSpPr>
        <p:spPr>
          <a:xfrm>
            <a:off x="7073131" y="3942565"/>
            <a:ext cx="111889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Comp4 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&lt;live app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request</a:t>
            </a:r>
            <a:endParaRPr lang="nl-NL" sz="1100" dirty="0" err="1" smtClean="0"/>
          </a:p>
        </p:txBody>
      </p:sp>
      <p:sp>
        <p:nvSpPr>
          <p:cNvPr id="62" name="Rounded Rectangle 61"/>
          <p:cNvSpPr/>
          <p:nvPr/>
        </p:nvSpPr>
        <p:spPr>
          <a:xfrm>
            <a:off x="8261431" y="3972733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lt1"/>
              </a:solidFill>
            </a:endParaRPr>
          </a:p>
        </p:txBody>
      </p:sp>
      <p:pic>
        <p:nvPicPr>
          <p:cNvPr id="63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84" y="4482484"/>
            <a:ext cx="312614" cy="3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50" y="4467591"/>
            <a:ext cx="312614" cy="3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482484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30" y="4467591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92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file to describe dependencies </a:t>
            </a:r>
            <a:br>
              <a:rPr lang="en-US" dirty="0" smtClean="0"/>
            </a:br>
            <a:r>
              <a:rPr lang="en-US" dirty="0" smtClean="0"/>
              <a:t>on JET Composite Components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how the </a:t>
            </a:r>
            <a:r>
              <a:rPr lang="en-US" dirty="0" err="1" smtClean="0"/>
              <a:t>github</a:t>
            </a:r>
            <a:r>
              <a:rPr lang="en-US" dirty="0" smtClean="0"/>
              <a:t> reference is provided as source for the JET Composite Components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1" y="1702434"/>
            <a:ext cx="8490181" cy="2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5" y="1373868"/>
            <a:ext cx="8885690" cy="304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to running JCCM</a:t>
            </a:r>
            <a:br>
              <a:rPr lang="en-US" dirty="0" smtClean="0"/>
            </a:br>
            <a:r>
              <a:rPr lang="en-US" dirty="0" smtClean="0"/>
              <a:t>(JET Composite Component Manager)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JCCM (design time)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232306" cy="38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JCCM is done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2" y="936000"/>
            <a:ext cx="8010711" cy="3780000"/>
          </a:xfrm>
        </p:spPr>
        <p:txBody>
          <a:bodyPr/>
          <a:lstStyle/>
          <a:p>
            <a:r>
              <a:rPr lang="en-US" dirty="0" smtClean="0"/>
              <a:t>All resources for the specified JET composite components were installed</a:t>
            </a:r>
          </a:p>
          <a:p>
            <a:pPr lvl="1"/>
            <a:r>
              <a:rPr lang="en-US" dirty="0" smtClean="0"/>
              <a:t>Note: JCCM can be re-run – to bring in the latest definition of the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9" y="1574596"/>
            <a:ext cx="7904574" cy="335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 is running in a live environment </a:t>
            </a:r>
            <a:br>
              <a:rPr lang="en-US" dirty="0" smtClean="0"/>
            </a:br>
            <a:r>
              <a:rPr lang="en-US" dirty="0" smtClean="0"/>
              <a:t>(for example Oracle Application Container Cloud)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hover text shown for the globe image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480050"/>
            <a:ext cx="8776973" cy="309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12637</TotalTime>
  <Words>655</Words>
  <Application>Microsoft Office PowerPoint</Application>
  <PresentationFormat>On-screen Show (16:9)</PresentationFormat>
  <Paragraphs>116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Arial Unicode MS</vt:lpstr>
      <vt:lpstr>Calibri</vt:lpstr>
      <vt:lpstr>Office-thema</vt:lpstr>
      <vt:lpstr>AMIS_WIDESCREEN</vt:lpstr>
      <vt:lpstr>Managing dependencies on JET Composite Components at design | build | deploy | run | request time</vt:lpstr>
      <vt:lpstr>Referencing JET Composite Components</vt:lpstr>
      <vt:lpstr>Demo of Referencing JET Composite Components</vt:lpstr>
      <vt:lpstr>Demo</vt:lpstr>
      <vt:lpstr>Configuration file to describe dependencies  on JET Composite Components</vt:lpstr>
      <vt:lpstr>Prior to running JCCM (JET Composite Component Manager)</vt:lpstr>
      <vt:lpstr>Run JCCM (design time)</vt:lpstr>
      <vt:lpstr>When JCCM is done</vt:lpstr>
      <vt:lpstr>The application is running in a live environment  (for example Oracle Application Container Cloud)</vt:lpstr>
      <vt:lpstr>Click on country</vt:lpstr>
      <vt:lpstr>Wikipedia details for newly selected country are shown in an IFRAME</vt:lpstr>
      <vt:lpstr>The sources of the input-country component were updated and pushed to the GitHub repository</vt:lpstr>
      <vt:lpstr>Detailed changes in JET Composite Component</vt:lpstr>
      <vt:lpstr>Refresh the JET Composite Component in the live application</vt:lpstr>
      <vt:lpstr>Server side logging for update of JET Composite Component</vt:lpstr>
      <vt:lpstr>Without redeploying the application – the new version of the JET Composite Component is live</vt:lpstr>
      <vt:lpstr>Without redeploying the application – the new version of the JET Composite Component is live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247</cp:revision>
  <dcterms:created xsi:type="dcterms:W3CDTF">2017-09-25T11:59:01Z</dcterms:created>
  <dcterms:modified xsi:type="dcterms:W3CDTF">2018-03-18T14:55:27Z</dcterms:modified>
</cp:coreProperties>
</file>